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4" r:id="rId5"/>
    <p:sldId id="314" r:id="rId6"/>
    <p:sldId id="308" r:id="rId7"/>
    <p:sldId id="288" r:id="rId8"/>
    <p:sldId id="299" r:id="rId9"/>
    <p:sldId id="317" r:id="rId10"/>
    <p:sldId id="318" r:id="rId11"/>
    <p:sldId id="319" r:id="rId12"/>
    <p:sldId id="305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3750" autoAdjust="0"/>
  </p:normalViewPr>
  <p:slideViewPr>
    <p:cSldViewPr snapToGrid="0">
      <p:cViewPr varScale="1">
        <p:scale>
          <a:sx n="65" d="100"/>
          <a:sy n="65" d="100"/>
        </p:scale>
        <p:origin x="936" y="6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EC2D398-3936-41B5-966E-F3315CDD3010}" type="datetime1">
              <a:rPr lang="pt-BR" smtClean="0"/>
              <a:t>21/08/2023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62851-6E14-4143-AE1A-5B9A602DC550}" type="datetime1">
              <a:rPr lang="pt-BR" smtClean="0"/>
              <a:pPr/>
              <a:t>21/08/2023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5060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626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84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368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79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195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tângu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noProof="0"/>
              <a:t>6.53</a:t>
            </a:r>
          </a:p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grpSp>
        <p:nvGrpSpPr>
          <p:cNvPr id="10" name="Espaço Reservado para Imagem 16" descr="ilustração abstrata colorida de edifício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mparação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Tex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23" name="Espaço Reservado para Tex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19" name="Espaço Reservado para Dat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2" name="Espaço Reservado para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Estratégia de crescimento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2" name="Espaço Reservado para Tex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4" name="Espaço Reservado para Tex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20" name="Espaço Reservado para Tex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1" name="Espaço Reservado para Tex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3" name="Espaço Reservado para Tex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grpSp>
        <p:nvGrpSpPr>
          <p:cNvPr id="956" name="Espaço Reservado para Imagem 1925" descr="ilustração abstrata colorida de edifício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959" name="Espaço Reservado para Rodapé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9" name="Espaço Reservado para Tex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3" name="Espaço Reservado para Tex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6" name="Espaço Reservado para Tex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7" name="Espaço Reservado para Tex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4" name="Espaço Reservado para Tex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spaço Reservado para Tex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item</a:t>
            </a:r>
          </a:p>
        </p:txBody>
      </p:sp>
      <p:sp>
        <p:nvSpPr>
          <p:cNvPr id="67" name="Espaço Reservado para Tex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Mês, Ano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Equipe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5" name="Espaço Reservado para Imagem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9" name="Espaço Reservado para Imagem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3" name="Espaço Reservado para Imagem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Equipe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ângu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Espaço Reservado para Imagem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Espaço Reservado para Imagem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Espaço Reservado para Imagem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Espaço Reservado para Imagem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5" name="Espaço Reservado para Tex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6" name="Espaço Reservado para Tex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9" name="Espaço Reservado para Tex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3" name="Espaço Reservado para Tex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7" name="Espaço Reservado para Tex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8" name="Espaço Reservado para Tex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Espaço Reservado para Imagem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Espaço Reservado para Imagem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Espaço Reservado para Imagem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Espaço Reservado para Imagem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ci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8" name="Espaço Reservado para Conteúd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4" name="Espaço Reservado para Tex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6" name="Espaço Reservado para Tex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8" name="Espaço Reservado para Tex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1" name="Espaço Reservado para Tex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grpSp>
        <p:nvGrpSpPr>
          <p:cNvPr id="971" name="Espaço Reservado para Imagem 986" descr="ilustração abstrata colorida de edifício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Resum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Espaço Reservado para Imagem 20" descr="ilustração abstrata colorida de edifício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75" name="Espaço Reservado para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Obrigad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grpSp>
        <p:nvGrpSpPr>
          <p:cNvPr id="10" name="Espaço Reservado para Imagem 44" descr="ilustração abstrata colorida de edifício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Espaço Reservado para Imagem 57" descr="ilustração abstrata colorida de edifício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Espaço Reservado para Imagem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5" name="Espaço Reservado para Rodapé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16" name="Espaço Reservado para o Número do Slide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Visão geral do prod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Espaço Reservado para Imagem 1029" descr="ilustração abstrata colorida de edifício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9" name="Espaço Reservado para Tex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2" name="Espaço Reservado para Tex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3" name="Espaço Reservado para Tex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4" name="Espaço Reservado para Tex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4" name="Espaço Reservado para Tex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5" name="Espaço Reservado para Tex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beçalho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grpSp>
        <p:nvGrpSpPr>
          <p:cNvPr id="7" name="Espaço Reservado para Imagem 795" descr="ilustração abstrata colorida de edifício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o de negó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0" name="Espaço Reservado para Tex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5" name="Espaço Reservado para Tex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2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3</a:t>
            </a:r>
          </a:p>
        </p:txBody>
      </p:sp>
      <p:sp>
        <p:nvSpPr>
          <p:cNvPr id="24" name="Espaço Reservado para Tex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4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isão geral do 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4" name="Espaço Reservado para Dat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4548" y="1799303"/>
            <a:ext cx="5309419" cy="1345348"/>
          </a:xfrm>
        </p:spPr>
        <p:txBody>
          <a:bodyPr rtlCol="0">
            <a:normAutofit fontScale="90000"/>
          </a:bodyPr>
          <a:lstStyle/>
          <a:p>
            <a:pPr rtl="0"/>
            <a:r>
              <a:rPr lang="pt-BR" sz="2800" dirty="0"/>
              <a:t>Simulador interativo de controle de velocidade e posição de uma roda de inércia.</a:t>
            </a: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4548" y="3338888"/>
            <a:ext cx="5186516" cy="1014394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Leonardo Galvani</a:t>
            </a:r>
          </a:p>
          <a:p>
            <a:pPr rtl="0"/>
            <a:r>
              <a:rPr lang="pt-BR" dirty="0"/>
              <a:t>ECA304-Programação Orientada a Objetos e Banco de Dados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 ideia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3157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/>
              <a:t>A ideia principal é desenvolver um ambiente de simulação de duas malhas de controle fechadas diferentes no mesmo dispositivo e poder comparar os efeitos de acordo com os valores introduzidos.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/>
              <a:t>Substituir software com licenças, como </a:t>
            </a:r>
            <a:r>
              <a:rPr lang="pt-BR" dirty="0" err="1"/>
              <a:t>LabView</a:t>
            </a:r>
            <a:r>
              <a:rPr lang="pt-BR" dirty="0"/>
              <a:t> ou </a:t>
            </a:r>
            <a:r>
              <a:rPr lang="pt-BR" dirty="0" err="1"/>
              <a:t>Matlab</a:t>
            </a:r>
            <a:r>
              <a:rPr lang="pt-BR" dirty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0" name="Espaço Reservado para Data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Hardware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Sistema a ser controlado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2101500"/>
            <a:ext cx="4012763" cy="409282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sz="1800" dirty="0"/>
              <a:t>A interface terá como função controlar posição e velocidade de um motor DC, acoplado a uma roda de inércia. Para isso será necessário os seguintes componentes: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Motor DC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Encoder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Ponte 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Placa de desenvolvimento ou microcontrolador (Arduino, PIC, </a:t>
            </a:r>
            <a:r>
              <a:rPr lang="pt-BR" dirty="0" err="1"/>
              <a:t>Raspberry</a:t>
            </a:r>
            <a:r>
              <a:rPr lang="pt-BR" dirty="0"/>
              <a:t> Pi Pico)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Comunicação Serial (Via cabo)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48" name="Espaço Reservado para o Número do Slide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3</a:t>
            </a:fld>
            <a:endParaRPr lang="pt-BR"/>
          </a:p>
        </p:txBody>
      </p:sp>
      <p:pic>
        <p:nvPicPr>
          <p:cNvPr id="27" name="Imagem 26" descr="Uma imagem contendo eletrônico, circuito&#10;&#10;Descrição gerada automaticamente">
            <a:extLst>
              <a:ext uri="{FF2B5EF4-FFF2-40B4-BE49-F238E27FC236}">
                <a16:creationId xmlns:a16="http://schemas.microsoft.com/office/drawing/2014/main" id="{2F905F3C-232E-7345-CABD-4945104B3B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840" b="38028"/>
          <a:stretch/>
        </p:blipFill>
        <p:spPr>
          <a:xfrm>
            <a:off x="6246711" y="4550685"/>
            <a:ext cx="3207006" cy="2003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9" name="Imagem 28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F642FD2-56DC-9F00-E8F9-128D5233FC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279" b="38280"/>
          <a:stretch/>
        </p:blipFill>
        <p:spPr>
          <a:xfrm>
            <a:off x="5066838" y="1444295"/>
            <a:ext cx="3339743" cy="25792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Software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Base</a:t>
            </a:r>
          </a:p>
        </p:txBody>
      </p:sp>
      <p:sp>
        <p:nvSpPr>
          <p:cNvPr id="71" name="Espaço Reservado para Data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7439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46" name="Espaço Reservado para o Número do Slide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8EFE7E53-A816-7AB4-7379-EBB8390728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19"/>
            <a:ext cx="5669280" cy="2697481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O Software será separado em duas principais partes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Python (Orientado a objeto e interface gráfica)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Microcontrolador (Controle de posição ou velocidade)</a:t>
            </a:r>
          </a:p>
          <a:p>
            <a:pPr lvl="1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A comunicação entre as duas partes será realizado com a comunicação serial, usando por exemplo o </a:t>
            </a:r>
            <a:r>
              <a:rPr lang="pt-BR" sz="1800" dirty="0" err="1"/>
              <a:t>pySerial</a:t>
            </a:r>
            <a:r>
              <a:rPr lang="pt-BR" sz="1800" dirty="0"/>
              <a:t> e o </a:t>
            </a:r>
            <a:r>
              <a:rPr lang="pt-BR" sz="1800" dirty="0" err="1"/>
              <a:t>Serial.read</a:t>
            </a:r>
            <a:r>
              <a:rPr lang="pt-BR" sz="18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31" name="Imagem 30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0F74860-6882-BB71-C338-C6BD0086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75" y="2538762"/>
            <a:ext cx="2145150" cy="1780474"/>
          </a:xfrm>
          <a:prstGeom prst="rect">
            <a:avLst/>
          </a:prstGeom>
        </p:spPr>
      </p:pic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904" y="1444883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904" y="4039926"/>
            <a:ext cx="1744909" cy="1667700"/>
          </a:xfrm>
          <a:prstGeom prst="rect">
            <a:avLst/>
          </a:prstGeom>
        </p:spPr>
      </p:pic>
      <p:pic>
        <p:nvPicPr>
          <p:cNvPr id="37" name="Imagem 3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7F364B7A-4DDF-E9BE-07D1-414514D46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347" y="2508133"/>
            <a:ext cx="1977803" cy="1834780"/>
          </a:xfrm>
          <a:prstGeom prst="rect">
            <a:avLst/>
          </a:prstGeom>
        </p:spPr>
      </p:pic>
      <p:pic>
        <p:nvPicPr>
          <p:cNvPr id="38" name="Imagem 37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4A2DE0C-5D75-870E-FE3F-7FBA8090F8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279" b="38280"/>
          <a:stretch/>
        </p:blipFill>
        <p:spPr>
          <a:xfrm>
            <a:off x="9375997" y="2661812"/>
            <a:ext cx="1977803" cy="1527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2" name="Conector: Curvo 51">
            <a:extLst>
              <a:ext uri="{FF2B5EF4-FFF2-40B4-BE49-F238E27FC236}">
                <a16:creationId xmlns:a16="http://schemas.microsoft.com/office/drawing/2014/main" id="{9EFFEF72-5F0E-B99B-5C87-158B160AECED}"/>
              </a:ext>
            </a:extLst>
          </p:cNvPr>
          <p:cNvCxnSpPr>
            <a:stCxn id="31" idx="3"/>
            <a:endCxn id="33" idx="1"/>
          </p:cNvCxnSpPr>
          <p:nvPr/>
        </p:nvCxnSpPr>
        <p:spPr>
          <a:xfrm flipV="1">
            <a:off x="2439725" y="2278733"/>
            <a:ext cx="1021179" cy="1150266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Conector: Curvo 53">
            <a:extLst>
              <a:ext uri="{FF2B5EF4-FFF2-40B4-BE49-F238E27FC236}">
                <a16:creationId xmlns:a16="http://schemas.microsoft.com/office/drawing/2014/main" id="{8ABC87F8-5F6E-49FF-7AF6-6FB07BC12702}"/>
              </a:ext>
            </a:extLst>
          </p:cNvPr>
          <p:cNvCxnSpPr>
            <a:stCxn id="31" idx="3"/>
            <a:endCxn id="35" idx="1"/>
          </p:cNvCxnSpPr>
          <p:nvPr/>
        </p:nvCxnSpPr>
        <p:spPr>
          <a:xfrm>
            <a:off x="2439725" y="3428999"/>
            <a:ext cx="1021179" cy="1444777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7" name="Conector: Curvo 56">
            <a:extLst>
              <a:ext uri="{FF2B5EF4-FFF2-40B4-BE49-F238E27FC236}">
                <a16:creationId xmlns:a16="http://schemas.microsoft.com/office/drawing/2014/main" id="{7F1F560D-8BDA-946C-39FF-08DA2371D842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>
            <a:off x="5205813" y="2278733"/>
            <a:ext cx="997534" cy="114679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Conector: Curvo 58">
            <a:extLst>
              <a:ext uri="{FF2B5EF4-FFF2-40B4-BE49-F238E27FC236}">
                <a16:creationId xmlns:a16="http://schemas.microsoft.com/office/drawing/2014/main" id="{B95D09B9-5B1E-6632-2B21-05CFBB5568E2}"/>
              </a:ext>
            </a:extLst>
          </p:cNvPr>
          <p:cNvCxnSpPr>
            <a:stCxn id="35" idx="3"/>
            <a:endCxn id="37" idx="1"/>
          </p:cNvCxnSpPr>
          <p:nvPr/>
        </p:nvCxnSpPr>
        <p:spPr>
          <a:xfrm flipV="1">
            <a:off x="5205813" y="3425523"/>
            <a:ext cx="997534" cy="1448253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Conector: Curvo 60">
            <a:extLst>
              <a:ext uri="{FF2B5EF4-FFF2-40B4-BE49-F238E27FC236}">
                <a16:creationId xmlns:a16="http://schemas.microsoft.com/office/drawing/2014/main" id="{5D3DE9ED-EB33-A5B2-DDE5-F0C22762DAE5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8181150" y="3425523"/>
            <a:ext cx="1194847" cy="1270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6</a:t>
            </a:fld>
            <a:endParaRPr lang="pt-BR"/>
          </a:p>
        </p:txBody>
      </p:sp>
      <p:pic>
        <p:nvPicPr>
          <p:cNvPr id="31" name="Imagem 30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0F74860-6882-BB71-C338-C6BD0086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356" y="2597755"/>
            <a:ext cx="2145150" cy="1780474"/>
          </a:xfrm>
          <a:prstGeom prst="rect">
            <a:avLst/>
          </a:prstGeom>
        </p:spPr>
      </p:pic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8685" y="1503876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8685" y="4098919"/>
            <a:ext cx="1744909" cy="1667700"/>
          </a:xfrm>
          <a:prstGeom prst="rect">
            <a:avLst/>
          </a:prstGeom>
        </p:spPr>
      </p:pic>
      <p:cxnSp>
        <p:nvCxnSpPr>
          <p:cNvPr id="52" name="Conector: Curvo 51">
            <a:extLst>
              <a:ext uri="{FF2B5EF4-FFF2-40B4-BE49-F238E27FC236}">
                <a16:creationId xmlns:a16="http://schemas.microsoft.com/office/drawing/2014/main" id="{9EFFEF72-5F0E-B99B-5C87-158B160AECED}"/>
              </a:ext>
            </a:extLst>
          </p:cNvPr>
          <p:cNvCxnSpPr>
            <a:stCxn id="31" idx="3"/>
            <a:endCxn id="33" idx="1"/>
          </p:cNvCxnSpPr>
          <p:nvPr/>
        </p:nvCxnSpPr>
        <p:spPr>
          <a:xfrm flipV="1">
            <a:off x="9017506" y="2337726"/>
            <a:ext cx="1021179" cy="1150266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Conector: Curvo 53">
            <a:extLst>
              <a:ext uri="{FF2B5EF4-FFF2-40B4-BE49-F238E27FC236}">
                <a16:creationId xmlns:a16="http://schemas.microsoft.com/office/drawing/2014/main" id="{8ABC87F8-5F6E-49FF-7AF6-6FB07BC12702}"/>
              </a:ext>
            </a:extLst>
          </p:cNvPr>
          <p:cNvCxnSpPr>
            <a:stCxn id="31" idx="3"/>
            <a:endCxn id="35" idx="1"/>
          </p:cNvCxnSpPr>
          <p:nvPr/>
        </p:nvCxnSpPr>
        <p:spPr>
          <a:xfrm>
            <a:off x="9017506" y="3487992"/>
            <a:ext cx="1021179" cy="1444777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1F37CB14-2419-2E0D-CF86-67296304C5B0}"/>
              </a:ext>
            </a:extLst>
          </p:cNvPr>
          <p:cNvSpPr txBox="1"/>
          <p:nvPr/>
        </p:nvSpPr>
        <p:spPr>
          <a:xfrm>
            <a:off x="471948" y="1601915"/>
            <a:ext cx="5855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Orientação a objeto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Características importantes: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Botões para seleção de modo (Posição ou Velocidade)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Botões para voltar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Parâmetros: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Kp</a:t>
            </a:r>
            <a:endParaRPr lang="pt-B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/>
              <a:t>Ki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Kd</a:t>
            </a:r>
            <a:endParaRPr lang="pt-B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SetPoint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Simular (pacote de informação via Serial)</a:t>
            </a:r>
          </a:p>
        </p:txBody>
      </p:sp>
    </p:spTree>
    <p:extLst>
      <p:ext uri="{BB962C8B-B14F-4D97-AF65-F5344CB8AC3E}">
        <p14:creationId xmlns:p14="http://schemas.microsoft.com/office/powerpoint/2010/main" val="3833903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7</a:t>
            </a:fld>
            <a:endParaRPr lang="pt-BR"/>
          </a:p>
        </p:txBody>
      </p:sp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04" y="1448360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04" y="4043403"/>
            <a:ext cx="1744909" cy="1667700"/>
          </a:xfrm>
          <a:prstGeom prst="rect">
            <a:avLst/>
          </a:prstGeom>
        </p:spPr>
      </p:pic>
      <p:pic>
        <p:nvPicPr>
          <p:cNvPr id="37" name="Imagem 3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7F364B7A-4DDF-E9BE-07D1-414514D4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147" y="2511610"/>
            <a:ext cx="1977803" cy="1834780"/>
          </a:xfrm>
          <a:prstGeom prst="rect">
            <a:avLst/>
          </a:prstGeom>
        </p:spPr>
      </p:pic>
      <p:pic>
        <p:nvPicPr>
          <p:cNvPr id="38" name="Imagem 37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4A2DE0C-5D75-870E-FE3F-7FBA8090F8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279" b="38280"/>
          <a:stretch/>
        </p:blipFill>
        <p:spPr>
          <a:xfrm>
            <a:off x="6632797" y="2665289"/>
            <a:ext cx="1977803" cy="1527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7" name="Conector: Curvo 56">
            <a:extLst>
              <a:ext uri="{FF2B5EF4-FFF2-40B4-BE49-F238E27FC236}">
                <a16:creationId xmlns:a16="http://schemas.microsoft.com/office/drawing/2014/main" id="{7F1F560D-8BDA-946C-39FF-08DA2371D842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>
            <a:off x="2462613" y="2282210"/>
            <a:ext cx="997534" cy="114679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Conector: Curvo 58">
            <a:extLst>
              <a:ext uri="{FF2B5EF4-FFF2-40B4-BE49-F238E27FC236}">
                <a16:creationId xmlns:a16="http://schemas.microsoft.com/office/drawing/2014/main" id="{B95D09B9-5B1E-6632-2B21-05CFBB5568E2}"/>
              </a:ext>
            </a:extLst>
          </p:cNvPr>
          <p:cNvCxnSpPr>
            <a:stCxn id="35" idx="3"/>
            <a:endCxn id="37" idx="1"/>
          </p:cNvCxnSpPr>
          <p:nvPr/>
        </p:nvCxnSpPr>
        <p:spPr>
          <a:xfrm flipV="1">
            <a:off x="2462613" y="3429000"/>
            <a:ext cx="997534" cy="1448253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Conector: Curvo 60">
            <a:extLst>
              <a:ext uri="{FF2B5EF4-FFF2-40B4-BE49-F238E27FC236}">
                <a16:creationId xmlns:a16="http://schemas.microsoft.com/office/drawing/2014/main" id="{5D3DE9ED-EB33-A5B2-DDE5-F0C22762DAE5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5437950" y="3429000"/>
            <a:ext cx="1194847" cy="1270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BC38A899-E175-8293-288E-F3D20ED020CA}"/>
              </a:ext>
            </a:extLst>
          </p:cNvPr>
          <p:cNvSpPr txBox="1"/>
          <p:nvPr/>
        </p:nvSpPr>
        <p:spPr>
          <a:xfrm>
            <a:off x="9011264" y="2274838"/>
            <a:ext cx="30529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Leitura do pacote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Implementação da malha de controle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Leitura simultânea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Interpretação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Envio via serial</a:t>
            </a:r>
          </a:p>
        </p:txBody>
      </p:sp>
    </p:spTree>
    <p:extLst>
      <p:ext uri="{BB962C8B-B14F-4D97-AF65-F5344CB8AC3E}">
        <p14:creationId xmlns:p14="http://schemas.microsoft.com/office/powerpoint/2010/main" val="35971077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8</a:t>
            </a:fld>
            <a:endParaRPr lang="pt-BR"/>
          </a:p>
        </p:txBody>
      </p:sp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905" y="1539692"/>
            <a:ext cx="3628102" cy="346756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BF57589-EDC1-7EB7-5FA2-FAB41B1AE716}"/>
              </a:ext>
            </a:extLst>
          </p:cNvPr>
          <p:cNvSpPr txBox="1"/>
          <p:nvPr/>
        </p:nvSpPr>
        <p:spPr>
          <a:xfrm>
            <a:off x="6068912" y="3025333"/>
            <a:ext cx="456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Exibição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Comparação entre a simulação atual e a anterior, para analise de desempenho</a:t>
            </a:r>
          </a:p>
        </p:txBody>
      </p:sp>
    </p:spTree>
    <p:extLst>
      <p:ext uri="{BB962C8B-B14F-4D97-AF65-F5344CB8AC3E}">
        <p14:creationId xmlns:p14="http://schemas.microsoft.com/office/powerpoint/2010/main" val="1896004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ítulo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pt-BR"/>
              <a:t>OBRIGADO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r>
              <a:rPr lang="pt-BR" dirty="0"/>
              <a:t>Leonardo Oneda Galvani</a:t>
            </a:r>
          </a:p>
          <a:p>
            <a:pPr rtl="0"/>
            <a:r>
              <a:rPr lang="pt-BR" dirty="0"/>
              <a:t>20.00196-7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66_TF16411248_Win32" id="{7E60A069-F646-4836-A6D0-BBC43214366A}" vid="{A4F672F9-EBB2-4304-867B-DC6520083D0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{BEB323CE-0819-49D1-8C15-F11220FFF5AE}tf16411248_win32</Template>
  <TotalTime>2323</TotalTime>
  <Words>286</Words>
  <Application>Microsoft Office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Avenir Next LT Pro Light</vt:lpstr>
      <vt:lpstr>Calibri</vt:lpstr>
      <vt:lpstr>Posterama</vt:lpstr>
      <vt:lpstr>Tema do Office</vt:lpstr>
      <vt:lpstr>Simulador interativo de controle de velocidade e posição de uma roda de inércia.</vt:lpstr>
      <vt:lpstr>A ideia</vt:lpstr>
      <vt:lpstr>Hardware</vt:lpstr>
      <vt:lpstr>Software</vt:lpstr>
      <vt:lpstr>Estrutura</vt:lpstr>
      <vt:lpstr>Estrutura</vt:lpstr>
      <vt:lpstr>Estrutura</vt:lpstr>
      <vt:lpstr>Estrutura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Leonardo</dc:creator>
  <cp:lastModifiedBy>Leonardo</cp:lastModifiedBy>
  <cp:revision>3</cp:revision>
  <dcterms:created xsi:type="dcterms:W3CDTF">2023-08-14T18:06:57Z</dcterms:created>
  <dcterms:modified xsi:type="dcterms:W3CDTF">2023-08-23T00:27:12Z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